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11"/>
  </p:notesMasterIdLst>
  <p:handoutMasterIdLst>
    <p:handoutMasterId r:id="rId12"/>
  </p:handoutMasterIdLst>
  <p:sldIdLst>
    <p:sldId id="280" r:id="rId2"/>
    <p:sldId id="319" r:id="rId3"/>
    <p:sldId id="320" r:id="rId4"/>
    <p:sldId id="321" r:id="rId5"/>
    <p:sldId id="322" r:id="rId6"/>
    <p:sldId id="323" r:id="rId7"/>
    <p:sldId id="324" r:id="rId8"/>
    <p:sldId id="318" r:id="rId9"/>
    <p:sldId id="301" r:id="rId10"/>
  </p:sldIdLst>
  <p:sldSz cx="23409275" cy="13166725"/>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1120775" indent="3175" algn="l" rtl="0" fontAlgn="base">
      <a:spcBef>
        <a:spcPct val="0"/>
      </a:spcBef>
      <a:spcAft>
        <a:spcPct val="0"/>
      </a:spcAft>
      <a:defRPr kern="1200">
        <a:solidFill>
          <a:schemeClr val="tx1"/>
        </a:solidFill>
        <a:latin typeface="Arial" charset="0"/>
        <a:ea typeface="ＭＳ Ｐゴシック" charset="-128"/>
        <a:cs typeface="+mn-cs"/>
      </a:defRPr>
    </a:lvl2pPr>
    <a:lvl3pPr marL="2244725" indent="3175" algn="l" rtl="0" fontAlgn="base">
      <a:spcBef>
        <a:spcPct val="0"/>
      </a:spcBef>
      <a:spcAft>
        <a:spcPct val="0"/>
      </a:spcAft>
      <a:defRPr kern="1200">
        <a:solidFill>
          <a:schemeClr val="tx1"/>
        </a:solidFill>
        <a:latin typeface="Arial" charset="0"/>
        <a:ea typeface="ＭＳ Ｐゴシック" charset="-128"/>
        <a:cs typeface="+mn-cs"/>
      </a:defRPr>
    </a:lvl3pPr>
    <a:lvl4pPr marL="3368675" indent="3175" algn="l" rtl="0" fontAlgn="base">
      <a:spcBef>
        <a:spcPct val="0"/>
      </a:spcBef>
      <a:spcAft>
        <a:spcPct val="0"/>
      </a:spcAft>
      <a:defRPr kern="1200">
        <a:solidFill>
          <a:schemeClr val="tx1"/>
        </a:solidFill>
        <a:latin typeface="Arial" charset="0"/>
        <a:ea typeface="ＭＳ Ｐゴシック" charset="-128"/>
        <a:cs typeface="+mn-cs"/>
      </a:defRPr>
    </a:lvl4pPr>
    <a:lvl5pPr marL="4494213" indent="3175"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931" userDrawn="1">
          <p15:clr>
            <a:srgbClr val="A4A3A4"/>
          </p15:clr>
        </p15:guide>
        <p15:guide id="2" pos="89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5266"/>
    <a:srgbClr val="E2C044"/>
    <a:srgbClr val="A40606"/>
    <a:srgbClr val="6E8898"/>
    <a:srgbClr val="9FB1BC"/>
    <a:srgbClr val="D3D0CB"/>
    <a:srgbClr val="CBB3BF"/>
    <a:srgbClr val="95ADB6"/>
    <a:srgbClr val="8DA1B9"/>
    <a:srgbClr val="BEE5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42"/>
    <p:restoredTop sz="89416"/>
  </p:normalViewPr>
  <p:slideViewPr>
    <p:cSldViewPr showGuides="1">
      <p:cViewPr varScale="1">
        <p:scale>
          <a:sx n="67" d="100"/>
          <a:sy n="67" d="100"/>
        </p:scale>
        <p:origin x="1040" y="88"/>
      </p:cViewPr>
      <p:guideLst>
        <p:guide orient="horz" pos="931"/>
        <p:guide pos="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BED862-AF33-0947-A601-FA6040CBDB50}" type="datetimeFigureOut">
              <a:rPr lang="en-US" smtClean="0"/>
              <a:t>7/18/19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A96838-F269-354B-874A-12817284FD5C}" type="slidenum">
              <a:rPr lang="en-US" smtClean="0"/>
              <a:t>‹#›</a:t>
            </a:fld>
            <a:endParaRPr lang="en-US" dirty="0"/>
          </a:p>
        </p:txBody>
      </p:sp>
    </p:spTree>
    <p:extLst>
      <p:ext uri="{BB962C8B-B14F-4D97-AF65-F5344CB8AC3E}">
        <p14:creationId xmlns:p14="http://schemas.microsoft.com/office/powerpoint/2010/main" val="11385042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38E0659F-3E19-A049-AC1A-FB6BFDC66573}" type="slidenum">
              <a:rPr lang="en-US" altLang="en-US"/>
              <a:pPr/>
              <a:t>‹#›</a:t>
            </a:fld>
            <a:endParaRPr lang="en-US" altLang="en-US" dirty="0"/>
          </a:p>
        </p:txBody>
      </p:sp>
    </p:spTree>
    <p:extLst>
      <p:ext uri="{BB962C8B-B14F-4D97-AF65-F5344CB8AC3E}">
        <p14:creationId xmlns:p14="http://schemas.microsoft.com/office/powerpoint/2010/main" val="15511218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3000" kern="1200">
        <a:solidFill>
          <a:schemeClr val="tx1"/>
        </a:solidFill>
        <a:latin typeface="Arial" charset="0"/>
        <a:ea typeface="ＭＳ Ｐゴシック" charset="0"/>
        <a:cs typeface="ＭＳ Ｐゴシック" charset="0"/>
      </a:defRPr>
    </a:lvl1pPr>
    <a:lvl2pPr marL="1120775" algn="l" rtl="0" eaLnBrk="0" fontAlgn="base" hangingPunct="0">
      <a:spcBef>
        <a:spcPct val="30000"/>
      </a:spcBef>
      <a:spcAft>
        <a:spcPct val="0"/>
      </a:spcAft>
      <a:defRPr sz="3000" kern="1200">
        <a:solidFill>
          <a:schemeClr val="tx1"/>
        </a:solidFill>
        <a:latin typeface="Arial" charset="0"/>
        <a:ea typeface="ＭＳ Ｐゴシック" charset="0"/>
        <a:cs typeface="+mn-cs"/>
      </a:defRPr>
    </a:lvl2pPr>
    <a:lvl3pPr marL="2244725" algn="l" rtl="0" eaLnBrk="0" fontAlgn="base" hangingPunct="0">
      <a:spcBef>
        <a:spcPct val="30000"/>
      </a:spcBef>
      <a:spcAft>
        <a:spcPct val="0"/>
      </a:spcAft>
      <a:defRPr sz="3000" kern="1200">
        <a:solidFill>
          <a:schemeClr val="tx1"/>
        </a:solidFill>
        <a:latin typeface="Arial" charset="0"/>
        <a:ea typeface="ＭＳ Ｐゴシック" charset="0"/>
        <a:cs typeface="+mn-cs"/>
      </a:defRPr>
    </a:lvl3pPr>
    <a:lvl4pPr marL="3368675" algn="l" rtl="0" eaLnBrk="0" fontAlgn="base" hangingPunct="0">
      <a:spcBef>
        <a:spcPct val="30000"/>
      </a:spcBef>
      <a:spcAft>
        <a:spcPct val="0"/>
      </a:spcAft>
      <a:defRPr sz="3000" kern="1200">
        <a:solidFill>
          <a:schemeClr val="tx1"/>
        </a:solidFill>
        <a:latin typeface="Arial" charset="0"/>
        <a:ea typeface="ＭＳ Ｐゴシック" charset="0"/>
        <a:cs typeface="+mn-cs"/>
      </a:defRPr>
    </a:lvl4pPr>
    <a:lvl5pPr marL="4494213" algn="l" rtl="0" eaLnBrk="0" fontAlgn="base" hangingPunct="0">
      <a:spcBef>
        <a:spcPct val="30000"/>
      </a:spcBef>
      <a:spcAft>
        <a:spcPct val="0"/>
      </a:spcAft>
      <a:defRPr sz="3000" kern="1200">
        <a:solidFill>
          <a:schemeClr val="tx1"/>
        </a:solidFill>
        <a:latin typeface="Arial" charset="0"/>
        <a:ea typeface="ＭＳ Ｐゴシック" charset="0"/>
        <a:cs typeface="+mn-cs"/>
      </a:defRPr>
    </a:lvl5pPr>
    <a:lvl6pPr marL="5623378" algn="l" defTabSz="1124677" rtl="0" eaLnBrk="1" latinLnBrk="0" hangingPunct="1">
      <a:defRPr sz="3000" kern="1200">
        <a:solidFill>
          <a:schemeClr val="tx1"/>
        </a:solidFill>
        <a:latin typeface="+mn-lt"/>
        <a:ea typeface="+mn-ea"/>
        <a:cs typeface="+mn-cs"/>
      </a:defRPr>
    </a:lvl6pPr>
    <a:lvl7pPr marL="6748052" algn="l" defTabSz="1124677" rtl="0" eaLnBrk="1" latinLnBrk="0" hangingPunct="1">
      <a:defRPr sz="3000" kern="1200">
        <a:solidFill>
          <a:schemeClr val="tx1"/>
        </a:solidFill>
        <a:latin typeface="+mn-lt"/>
        <a:ea typeface="+mn-ea"/>
        <a:cs typeface="+mn-cs"/>
      </a:defRPr>
    </a:lvl7pPr>
    <a:lvl8pPr marL="7872729" algn="l" defTabSz="1124677" rtl="0" eaLnBrk="1" latinLnBrk="0" hangingPunct="1">
      <a:defRPr sz="3000" kern="1200">
        <a:solidFill>
          <a:schemeClr val="tx1"/>
        </a:solidFill>
        <a:latin typeface="+mn-lt"/>
        <a:ea typeface="+mn-ea"/>
        <a:cs typeface="+mn-cs"/>
      </a:defRPr>
    </a:lvl8pPr>
    <a:lvl9pPr marL="8997403" algn="l" defTabSz="1124677" rtl="0" eaLnBrk="1" latinLnBrk="0" hangingPunct="1">
      <a:defRPr sz="3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E0659F-3E19-A049-AC1A-FB6BFDC66573}" type="slidenum">
              <a:rPr lang="en-US" altLang="en-US" smtClean="0"/>
              <a:pPr/>
              <a:t>1</a:t>
            </a:fld>
            <a:endParaRPr lang="en-US" altLang="en-US" dirty="0"/>
          </a:p>
        </p:txBody>
      </p:sp>
    </p:spTree>
    <p:extLst>
      <p:ext uri="{BB962C8B-B14F-4D97-AF65-F5344CB8AC3E}">
        <p14:creationId xmlns:p14="http://schemas.microsoft.com/office/powerpoint/2010/main" val="85815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text suggests a thorough interview by the analyst, will discuss three things to be discussed in that interview. I’ll also add some thoughts along the way.</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4</a:t>
            </a:fld>
            <a:endParaRPr lang="en-US" altLang="en-US" dirty="0"/>
          </a:p>
        </p:txBody>
      </p:sp>
    </p:spTree>
    <p:extLst>
      <p:ext uri="{BB962C8B-B14F-4D97-AF65-F5344CB8AC3E}">
        <p14:creationId xmlns:p14="http://schemas.microsoft.com/office/powerpoint/2010/main" val="346001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reality of the situation is that the analyst may not be able to refuse to do something. In this case, the analyst needs to help the requesting party to understand why it won’t work. if you are the requesting party you need to know that the analyst is generally not giving you a hard time but trying to help define the issue to get to a solution</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5</a:t>
            </a:fld>
            <a:endParaRPr lang="en-US" altLang="en-US" dirty="0"/>
          </a:p>
        </p:txBody>
      </p:sp>
    </p:spTree>
    <p:extLst>
      <p:ext uri="{BB962C8B-B14F-4D97-AF65-F5344CB8AC3E}">
        <p14:creationId xmlns:p14="http://schemas.microsoft.com/office/powerpoint/2010/main" val="4273304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8</a:t>
            </a:fld>
            <a:endParaRPr lang="en-US" altLang="en-US" dirty="0"/>
          </a:p>
        </p:txBody>
      </p:sp>
    </p:spTree>
    <p:extLst>
      <p:ext uri="{BB962C8B-B14F-4D97-AF65-F5344CB8AC3E}">
        <p14:creationId xmlns:p14="http://schemas.microsoft.com/office/powerpoint/2010/main" val="9409614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3" name="Picture 6" descr="DESB.psd"/>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5975" y="2087563"/>
            <a:ext cx="16697325" cy="356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0" y="6986664"/>
            <a:ext cx="23409275" cy="1419654"/>
          </a:xfrm>
        </p:spPr>
        <p:txBody>
          <a:bodyPr/>
          <a:lstStyle>
            <a:lvl1pPr marL="0" indent="0" algn="ctr">
              <a:buNone/>
              <a:defRPr sz="9800" b="1"/>
            </a:lvl1pPr>
          </a:lstStyle>
          <a:p>
            <a:pPr lvl="0"/>
            <a:r>
              <a:rPr lang="en-US" dirty="0"/>
              <a:t>Click to edit Master text styles</a:t>
            </a:r>
          </a:p>
        </p:txBody>
      </p:sp>
    </p:spTree>
    <p:extLst>
      <p:ext uri="{BB962C8B-B14F-4D97-AF65-F5344CB8AC3E}">
        <p14:creationId xmlns:p14="http://schemas.microsoft.com/office/powerpoint/2010/main" val="574020382"/>
      </p:ext>
    </p:extLst>
  </p:cSld>
  <p:clrMapOvr>
    <a:overrideClrMapping bg1="lt1" tx1="dk1" bg2="lt2" tx2="dk2" accent1="accent1" accent2="accent2" accent3="accent3" accent4="accent4" accent5="accent5" accent6="accent6" hlink="hlink" folHlink="folHlink"/>
  </p:clrMapOvr>
  <p:transition/>
  <p:hf sldNum="0"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61"/>
            <a:ext cx="21068348" cy="1362584"/>
          </a:xfrm>
        </p:spPr>
        <p:txBody>
          <a:bodyPr/>
          <a:lstStyle/>
          <a:p>
            <a:r>
              <a:rPr lang="en-US"/>
              <a:t>Click to edit Master title style</a:t>
            </a:r>
            <a:endParaRPr lang="en-US" dirty="0"/>
          </a:p>
        </p:txBody>
      </p:sp>
      <p:sp>
        <p:nvSpPr>
          <p:cNvPr id="3" name="Content Placeholder 2"/>
          <p:cNvSpPr>
            <a:spLocks noGrp="1"/>
          </p:cNvSpPr>
          <p:nvPr>
            <p:ph idx="4294967295"/>
          </p:nvPr>
        </p:nvSpPr>
        <p:spPr>
          <a:xfrm>
            <a:off x="1167534" y="2468562"/>
            <a:ext cx="21069300" cy="8821737"/>
          </a:xfrm>
        </p:spPr>
        <p:txBody>
          <a:bodyPr/>
          <a:lstStyle/>
          <a:p>
            <a:r>
              <a:rPr lang="en-US" altLang="en-US" dirty="0">
                <a:latin typeface="Arial" charset="0"/>
                <a:ea typeface="ＭＳ Ｐゴシック" charset="-128"/>
              </a:rPr>
              <a:t>Add Content Here</a:t>
            </a:r>
          </a:p>
          <a:p>
            <a:r>
              <a:rPr lang="en-US" altLang="en-US" dirty="0">
                <a:latin typeface="Arial" charset="0"/>
                <a:ea typeface="ＭＳ Ｐゴシック" charset="-128"/>
              </a:rPr>
              <a:t>And more here</a:t>
            </a:r>
          </a:p>
          <a:p>
            <a:pPr lvl="1"/>
            <a:r>
              <a:rPr lang="en-US" altLang="en-US" dirty="0">
                <a:latin typeface="Arial" charset="0"/>
                <a:ea typeface="ＭＳ Ｐゴシック" charset="-128"/>
              </a:rPr>
              <a:t>And more here</a:t>
            </a:r>
          </a:p>
        </p:txBody>
      </p:sp>
    </p:spTree>
    <p:extLst>
      <p:ext uri="{BB962C8B-B14F-4D97-AF65-F5344CB8AC3E}">
        <p14:creationId xmlns:p14="http://schemas.microsoft.com/office/powerpoint/2010/main" val="14014966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54"/>
            <a:ext cx="21068348" cy="136258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0491"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11899719"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352264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0464" y="487362"/>
            <a:ext cx="21068348" cy="1362584"/>
          </a:xfrm>
        </p:spPr>
        <p:txBody>
          <a:bodyPr/>
          <a:lstStyle/>
          <a:p>
            <a:r>
              <a:rPr lang="en-US"/>
              <a:t>Click to edit Master title style</a:t>
            </a:r>
            <a:endParaRPr lang="en-US" dirty="0"/>
          </a:p>
        </p:txBody>
      </p:sp>
    </p:spTree>
    <p:extLst>
      <p:ext uri="{BB962C8B-B14F-4D97-AF65-F5344CB8AC3E}">
        <p14:creationId xmlns:p14="http://schemas.microsoft.com/office/powerpoint/2010/main" val="36073780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9988" y="469900"/>
            <a:ext cx="21069300" cy="1365250"/>
          </a:xfrm>
          <a:prstGeom prst="rect">
            <a:avLst/>
          </a:prstGeom>
        </p:spPr>
        <p:txBody>
          <a:bodyPr vert="horz" lIns="224912" tIns="112456" rIns="224912" bIns="112456" rtlCol="0" anchor="b">
            <a:noAutofit/>
          </a:bodyPr>
          <a:lstStyle/>
          <a:p>
            <a:r>
              <a:rPr lang="en-US" dirty="0"/>
              <a:t>Click to edit Master</a:t>
            </a:r>
          </a:p>
        </p:txBody>
      </p:sp>
      <p:sp>
        <p:nvSpPr>
          <p:cNvPr id="1027" name="Text Placeholder 2"/>
          <p:cNvSpPr>
            <a:spLocks noGrp="1"/>
          </p:cNvSpPr>
          <p:nvPr>
            <p:ph type="body" idx="1"/>
          </p:nvPr>
        </p:nvSpPr>
        <p:spPr bwMode="auto">
          <a:xfrm>
            <a:off x="1169988" y="2447925"/>
            <a:ext cx="21069300" cy="761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224912" tIns="112456" rIns="224912" bIns="112456"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0"/>
            <a:r>
              <a:rPr lang="en-US" altLang="en-US" dirty="0"/>
              <a:t>More Text</a:t>
            </a:r>
          </a:p>
          <a:p>
            <a:pPr lvl="0"/>
            <a:r>
              <a:rPr lang="en-US" altLang="en-US" dirty="0"/>
              <a:t>More text</a:t>
            </a:r>
          </a:p>
        </p:txBody>
      </p:sp>
      <p:cxnSp>
        <p:nvCxnSpPr>
          <p:cNvPr id="6" name="Straight Connector 5"/>
          <p:cNvCxnSpPr/>
          <p:nvPr/>
        </p:nvCxnSpPr>
        <p:spPr>
          <a:xfrm>
            <a:off x="0" y="12258675"/>
            <a:ext cx="23409275" cy="0"/>
          </a:xfrm>
          <a:prstGeom prst="line">
            <a:avLst/>
          </a:prstGeom>
          <a:ln>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sp>
        <p:nvSpPr>
          <p:cNvPr id="1029" name="Rectangle 6"/>
          <p:cNvSpPr>
            <a:spLocks noChangeArrowheads="1"/>
          </p:cNvSpPr>
          <p:nvPr/>
        </p:nvSpPr>
        <p:spPr bwMode="auto">
          <a:xfrm>
            <a:off x="13333413" y="12325350"/>
            <a:ext cx="9953625" cy="115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eaLnBrk="1" hangingPunct="1"/>
            <a:r>
              <a:rPr lang="en-US" altLang="en-US" sz="3200" i="1" dirty="0">
                <a:solidFill>
                  <a:srgbClr val="7F7F7F"/>
                </a:solidFill>
              </a:rPr>
              <a:t>© Jeremy Morris</a:t>
            </a:r>
          </a:p>
          <a:p>
            <a:pPr algn="r" eaLnBrk="1" hangingPunct="1"/>
            <a:endParaRPr lang="en-US" altLang="en-US" sz="3200" i="1" dirty="0">
              <a:solidFill>
                <a:srgbClr val="7F7F7F"/>
              </a:solidFill>
            </a:endParaRPr>
          </a:p>
        </p:txBody>
      </p:sp>
      <p:sp>
        <p:nvSpPr>
          <p:cNvPr id="1030" name="Rectangle 8"/>
          <p:cNvSpPr>
            <a:spLocks noChangeArrowheads="1"/>
          </p:cNvSpPr>
          <p:nvPr/>
        </p:nvSpPr>
        <p:spPr bwMode="auto">
          <a:xfrm>
            <a:off x="122237" y="12398375"/>
            <a:ext cx="8000999" cy="65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3200" i="1" dirty="0">
                <a:solidFill>
                  <a:srgbClr val="7F7F7F"/>
                </a:solidFill>
              </a:rPr>
              <a:t>Operations and Information</a:t>
            </a:r>
            <a:r>
              <a:rPr lang="en-US" altLang="en-US" sz="3200" i="1" baseline="0" dirty="0">
                <a:solidFill>
                  <a:srgbClr val="7F7F7F"/>
                </a:solidFill>
              </a:rPr>
              <a:t> Systems</a:t>
            </a:r>
            <a:endParaRPr lang="en-US" altLang="en-US" sz="3200" i="1" dirty="0">
              <a:solidFill>
                <a:srgbClr val="7F7F7F"/>
              </a:solidFill>
            </a:endParaRPr>
          </a:p>
        </p:txBody>
      </p:sp>
    </p:spTree>
  </p:cSld>
  <p:clrMap bg1="lt1" tx1="dk1" bg2="lt2" tx2="dk2" accent1="accent1" accent2="accent2" accent3="accent3" accent4="accent4" accent5="accent5" accent6="accent6" hlink="hlink" folHlink="folHlink"/>
  <p:sldLayoutIdLst>
    <p:sldLayoutId id="2147484069" r:id="rId1"/>
    <p:sldLayoutId id="2147484066" r:id="rId2"/>
    <p:sldLayoutId id="2147484067" r:id="rId3"/>
    <p:sldLayoutId id="2147484068" r:id="rId4"/>
  </p:sldLayoutIdLst>
  <p:transition/>
  <p:hf sldNum="0" hdr="0"/>
  <p:txStyles>
    <p:titleStyle>
      <a:lvl1pPr algn="l" defTabSz="1120775" rtl="0" eaLnBrk="0" fontAlgn="base" hangingPunct="0">
        <a:spcBef>
          <a:spcPct val="0"/>
        </a:spcBef>
        <a:spcAft>
          <a:spcPct val="0"/>
        </a:spcAft>
        <a:defRPr sz="7200" b="1" kern="1200" cap="all">
          <a:solidFill>
            <a:srgbClr val="4F4F4F"/>
          </a:solidFill>
          <a:latin typeface="Arial"/>
          <a:ea typeface="ＭＳ Ｐゴシック" charset="0"/>
          <a:cs typeface="Arial"/>
        </a:defRPr>
      </a:lvl1pPr>
      <a:lvl2pPr algn="l" defTabSz="1120775" rtl="0" eaLnBrk="0" fontAlgn="base" hangingPunct="0">
        <a:spcBef>
          <a:spcPct val="0"/>
        </a:spcBef>
        <a:spcAft>
          <a:spcPct val="0"/>
        </a:spcAft>
        <a:defRPr sz="8400" b="1">
          <a:solidFill>
            <a:srgbClr val="4F4F4F"/>
          </a:solidFill>
          <a:latin typeface="Arial" charset="0"/>
          <a:ea typeface="ＭＳ Ｐゴシック" charset="0"/>
        </a:defRPr>
      </a:lvl2pPr>
      <a:lvl3pPr algn="l" defTabSz="1120775" rtl="0" eaLnBrk="0" fontAlgn="base" hangingPunct="0">
        <a:spcBef>
          <a:spcPct val="0"/>
        </a:spcBef>
        <a:spcAft>
          <a:spcPct val="0"/>
        </a:spcAft>
        <a:defRPr sz="8400" b="1">
          <a:solidFill>
            <a:srgbClr val="4F4F4F"/>
          </a:solidFill>
          <a:latin typeface="Arial" charset="0"/>
          <a:ea typeface="ＭＳ Ｐゴシック" charset="0"/>
        </a:defRPr>
      </a:lvl3pPr>
      <a:lvl4pPr algn="l" defTabSz="1120775" rtl="0" eaLnBrk="0" fontAlgn="base" hangingPunct="0">
        <a:spcBef>
          <a:spcPct val="0"/>
        </a:spcBef>
        <a:spcAft>
          <a:spcPct val="0"/>
        </a:spcAft>
        <a:defRPr sz="8400" b="1">
          <a:solidFill>
            <a:srgbClr val="4F4F4F"/>
          </a:solidFill>
          <a:latin typeface="Arial" charset="0"/>
          <a:ea typeface="ＭＳ Ｐゴシック" charset="0"/>
        </a:defRPr>
      </a:lvl4pPr>
      <a:lvl5pPr algn="l" defTabSz="1120775" rtl="0" eaLnBrk="0" fontAlgn="base" hangingPunct="0">
        <a:spcBef>
          <a:spcPct val="0"/>
        </a:spcBef>
        <a:spcAft>
          <a:spcPct val="0"/>
        </a:spcAft>
        <a:defRPr sz="8400" b="1">
          <a:solidFill>
            <a:srgbClr val="4F4F4F"/>
          </a:solidFill>
          <a:latin typeface="Arial" charset="0"/>
          <a:ea typeface="ＭＳ Ｐゴシック" charset="0"/>
        </a:defRPr>
      </a:lvl5pPr>
      <a:lvl6pPr marL="1124704" algn="l" defTabSz="1120800" rtl="0" fontAlgn="base">
        <a:spcBef>
          <a:spcPct val="0"/>
        </a:spcBef>
        <a:spcAft>
          <a:spcPct val="0"/>
        </a:spcAft>
        <a:defRPr sz="8400" b="1">
          <a:solidFill>
            <a:srgbClr val="4F4F4F"/>
          </a:solidFill>
          <a:latin typeface="Arial" charset="0"/>
          <a:ea typeface="ＭＳ Ｐゴシック" charset="0"/>
        </a:defRPr>
      </a:lvl6pPr>
      <a:lvl7pPr marL="2249407" algn="l" defTabSz="1120800" rtl="0" fontAlgn="base">
        <a:spcBef>
          <a:spcPct val="0"/>
        </a:spcBef>
        <a:spcAft>
          <a:spcPct val="0"/>
        </a:spcAft>
        <a:defRPr sz="8400" b="1">
          <a:solidFill>
            <a:srgbClr val="4F4F4F"/>
          </a:solidFill>
          <a:latin typeface="Arial" charset="0"/>
          <a:ea typeface="ＭＳ Ｐゴシック" charset="0"/>
        </a:defRPr>
      </a:lvl7pPr>
      <a:lvl8pPr marL="3374111" algn="l" defTabSz="1120800" rtl="0" fontAlgn="base">
        <a:spcBef>
          <a:spcPct val="0"/>
        </a:spcBef>
        <a:spcAft>
          <a:spcPct val="0"/>
        </a:spcAft>
        <a:defRPr sz="8400" b="1">
          <a:solidFill>
            <a:srgbClr val="4F4F4F"/>
          </a:solidFill>
          <a:latin typeface="Arial" charset="0"/>
          <a:ea typeface="ＭＳ Ｐゴシック" charset="0"/>
        </a:defRPr>
      </a:lvl8pPr>
      <a:lvl9pPr marL="4498817" algn="l" defTabSz="1120800" rtl="0" fontAlgn="base">
        <a:spcBef>
          <a:spcPct val="0"/>
        </a:spcBef>
        <a:spcAft>
          <a:spcPct val="0"/>
        </a:spcAft>
        <a:defRPr sz="8400" b="1">
          <a:solidFill>
            <a:srgbClr val="4F4F4F"/>
          </a:solidFill>
          <a:latin typeface="Arial" charset="0"/>
          <a:ea typeface="ＭＳ Ｐゴシック" charset="0"/>
        </a:defRPr>
      </a:lvl9pPr>
    </p:titleStyle>
    <p:bodyStyle>
      <a:lvl1pPr marL="838200" indent="-838200" algn="l" defTabSz="1120775" rtl="0" eaLnBrk="0" fontAlgn="base" hangingPunct="0">
        <a:spcBef>
          <a:spcPct val="20000"/>
        </a:spcBef>
        <a:spcAft>
          <a:spcPct val="0"/>
        </a:spcAft>
        <a:buSzPct val="100000"/>
        <a:buFontTx/>
        <a:buBlip>
          <a:blip r:embed="rId6"/>
        </a:buBlip>
        <a:defRPr sz="6600" kern="1200">
          <a:solidFill>
            <a:srgbClr val="4F4F4F"/>
          </a:solidFill>
          <a:latin typeface="Arial"/>
          <a:ea typeface="ＭＳ Ｐゴシック" charset="0"/>
          <a:cs typeface="Arial"/>
        </a:defRPr>
      </a:lvl1pPr>
      <a:lvl2pPr marL="1981200" indent="-857250" algn="l" defTabSz="1120775" rtl="0" eaLnBrk="0" fontAlgn="base" hangingPunct="0">
        <a:spcBef>
          <a:spcPct val="20000"/>
        </a:spcBef>
        <a:spcAft>
          <a:spcPct val="0"/>
        </a:spcAft>
        <a:buSzPct val="100000"/>
        <a:buFontTx/>
        <a:buBlip>
          <a:blip r:embed="rId6"/>
        </a:buBlip>
        <a:defRPr sz="6000" kern="1200">
          <a:solidFill>
            <a:srgbClr val="4F4F4F"/>
          </a:solidFill>
          <a:latin typeface="Arial"/>
          <a:ea typeface="ＭＳ Ｐゴシック" charset="0"/>
          <a:cs typeface="Arial"/>
        </a:defRPr>
      </a:lvl2pPr>
      <a:lvl3pPr marL="2806700" indent="-557213" algn="l" defTabSz="1120775" rtl="0" eaLnBrk="0" fontAlgn="base" hangingPunct="0">
        <a:spcBef>
          <a:spcPct val="20000"/>
        </a:spcBef>
        <a:spcAft>
          <a:spcPct val="0"/>
        </a:spcAft>
        <a:buSzPct val="100000"/>
        <a:buFontTx/>
        <a:buBlip>
          <a:blip r:embed="rId6"/>
        </a:buBlip>
        <a:defRPr sz="5400" kern="1200">
          <a:solidFill>
            <a:srgbClr val="4F4F4F"/>
          </a:solidFill>
          <a:latin typeface="Arial"/>
          <a:ea typeface="ＭＳ Ｐゴシック" charset="0"/>
          <a:cs typeface="Arial"/>
        </a:defRPr>
      </a:lvl3pPr>
      <a:lvl4pPr marL="3932238" indent="-557213" algn="l" defTabSz="1120775" rtl="0" eaLnBrk="0" fontAlgn="base" hangingPunct="0">
        <a:spcBef>
          <a:spcPct val="20000"/>
        </a:spcBef>
        <a:spcAft>
          <a:spcPct val="0"/>
        </a:spcAft>
        <a:buSzPct val="100000"/>
        <a:buFontTx/>
        <a:buBlip>
          <a:blip r:embed="rId6"/>
        </a:buBlip>
        <a:defRPr sz="4800" kern="1200">
          <a:solidFill>
            <a:srgbClr val="4F4F4F"/>
          </a:solidFill>
          <a:latin typeface="Arial"/>
          <a:ea typeface="ＭＳ Ｐゴシック" charset="0"/>
          <a:cs typeface="Arial"/>
        </a:defRPr>
      </a:lvl4pPr>
      <a:lvl5pPr indent="4498975" algn="l" defTabSz="1120775" rtl="0" eaLnBrk="0" fontAlgn="base" hangingPunct="0">
        <a:spcBef>
          <a:spcPct val="20000"/>
        </a:spcBef>
        <a:spcAft>
          <a:spcPct val="0"/>
        </a:spcAft>
        <a:buSzPct val="100000"/>
        <a:defRPr sz="4900" kern="1200">
          <a:solidFill>
            <a:srgbClr val="4F4F4F"/>
          </a:solidFill>
          <a:latin typeface="Arial"/>
          <a:ea typeface="ＭＳ Ｐゴシック" charset="0"/>
          <a:cs typeface="Arial"/>
        </a:defRPr>
      </a:lvl5pPr>
      <a:lvl6pPr marL="6185068" indent="-562278" algn="l" defTabSz="1124561" rtl="0" eaLnBrk="1" latinLnBrk="0" hangingPunct="1">
        <a:spcBef>
          <a:spcPct val="20000"/>
        </a:spcBef>
        <a:buFont typeface="Arial"/>
        <a:buChar char="•"/>
        <a:defRPr sz="4900" kern="1200">
          <a:solidFill>
            <a:schemeClr val="tx1"/>
          </a:solidFill>
          <a:latin typeface="+mn-lt"/>
          <a:ea typeface="+mn-ea"/>
          <a:cs typeface="+mn-cs"/>
        </a:defRPr>
      </a:lvl6pPr>
      <a:lvl7pPr marL="7309626" indent="-562278" algn="l" defTabSz="1124561" rtl="0" eaLnBrk="1" latinLnBrk="0" hangingPunct="1">
        <a:spcBef>
          <a:spcPct val="20000"/>
        </a:spcBef>
        <a:buFont typeface="Arial"/>
        <a:buChar char="•"/>
        <a:defRPr sz="4900" kern="1200">
          <a:solidFill>
            <a:schemeClr val="tx1"/>
          </a:solidFill>
          <a:latin typeface="+mn-lt"/>
          <a:ea typeface="+mn-ea"/>
          <a:cs typeface="+mn-cs"/>
        </a:defRPr>
      </a:lvl7pPr>
      <a:lvl8pPr marL="8434182" indent="-562278" algn="l" defTabSz="1124561" rtl="0" eaLnBrk="1" latinLnBrk="0" hangingPunct="1">
        <a:spcBef>
          <a:spcPct val="20000"/>
        </a:spcBef>
        <a:buFont typeface="Arial"/>
        <a:buChar char="•"/>
        <a:defRPr sz="4900" kern="1200">
          <a:solidFill>
            <a:schemeClr val="tx1"/>
          </a:solidFill>
          <a:latin typeface="+mn-lt"/>
          <a:ea typeface="+mn-ea"/>
          <a:cs typeface="+mn-cs"/>
        </a:defRPr>
      </a:lvl8pPr>
      <a:lvl9pPr marL="9558740" indent="-562278" algn="l" defTabSz="1124561" rtl="0" eaLnBrk="1" latinLnBrk="0" hangingPunct="1">
        <a:spcBef>
          <a:spcPct val="20000"/>
        </a:spcBef>
        <a:buFont typeface="Arial"/>
        <a:buChar char="•"/>
        <a:defRPr sz="4900" kern="1200">
          <a:solidFill>
            <a:schemeClr val="tx1"/>
          </a:solidFill>
          <a:latin typeface="+mn-lt"/>
          <a:ea typeface="+mn-ea"/>
          <a:cs typeface="+mn-cs"/>
        </a:defRPr>
      </a:lvl9pPr>
    </p:bodyStyle>
    <p:otherStyle>
      <a:defPPr>
        <a:defRPr lang="en-US"/>
      </a:defPPr>
      <a:lvl1pPr marL="0" algn="l" defTabSz="1124561" rtl="0" eaLnBrk="1" latinLnBrk="0" hangingPunct="1">
        <a:defRPr sz="4400" kern="1200">
          <a:solidFill>
            <a:schemeClr val="tx1"/>
          </a:solidFill>
          <a:latin typeface="+mn-lt"/>
          <a:ea typeface="+mn-ea"/>
          <a:cs typeface="+mn-cs"/>
        </a:defRPr>
      </a:lvl1pPr>
      <a:lvl2pPr marL="1124561" algn="l" defTabSz="1124561" rtl="0" eaLnBrk="1" latinLnBrk="0" hangingPunct="1">
        <a:defRPr sz="4400" kern="1200">
          <a:solidFill>
            <a:schemeClr val="tx1"/>
          </a:solidFill>
          <a:latin typeface="+mn-lt"/>
          <a:ea typeface="+mn-ea"/>
          <a:cs typeface="+mn-cs"/>
        </a:defRPr>
      </a:lvl2pPr>
      <a:lvl3pPr marL="2249114" algn="l" defTabSz="1124561" rtl="0" eaLnBrk="1" latinLnBrk="0" hangingPunct="1">
        <a:defRPr sz="4400" kern="1200">
          <a:solidFill>
            <a:schemeClr val="tx1"/>
          </a:solidFill>
          <a:latin typeface="+mn-lt"/>
          <a:ea typeface="+mn-ea"/>
          <a:cs typeface="+mn-cs"/>
        </a:defRPr>
      </a:lvl3pPr>
      <a:lvl4pPr marL="3373673" algn="l" defTabSz="1124561" rtl="0" eaLnBrk="1" latinLnBrk="0" hangingPunct="1">
        <a:defRPr sz="4400" kern="1200">
          <a:solidFill>
            <a:schemeClr val="tx1"/>
          </a:solidFill>
          <a:latin typeface="+mn-lt"/>
          <a:ea typeface="+mn-ea"/>
          <a:cs typeface="+mn-cs"/>
        </a:defRPr>
      </a:lvl4pPr>
      <a:lvl5pPr marL="4498231" algn="l" defTabSz="1124561" rtl="0" eaLnBrk="1" latinLnBrk="0" hangingPunct="1">
        <a:defRPr sz="4400" kern="1200">
          <a:solidFill>
            <a:schemeClr val="tx1"/>
          </a:solidFill>
          <a:latin typeface="+mn-lt"/>
          <a:ea typeface="+mn-ea"/>
          <a:cs typeface="+mn-cs"/>
        </a:defRPr>
      </a:lvl5pPr>
      <a:lvl6pPr marL="5622790" algn="l" defTabSz="1124561" rtl="0" eaLnBrk="1" latinLnBrk="0" hangingPunct="1">
        <a:defRPr sz="4400" kern="1200">
          <a:solidFill>
            <a:schemeClr val="tx1"/>
          </a:solidFill>
          <a:latin typeface="+mn-lt"/>
          <a:ea typeface="+mn-ea"/>
          <a:cs typeface="+mn-cs"/>
        </a:defRPr>
      </a:lvl6pPr>
      <a:lvl7pPr marL="6747346" algn="l" defTabSz="1124561" rtl="0" eaLnBrk="1" latinLnBrk="0" hangingPunct="1">
        <a:defRPr sz="4400" kern="1200">
          <a:solidFill>
            <a:schemeClr val="tx1"/>
          </a:solidFill>
          <a:latin typeface="+mn-lt"/>
          <a:ea typeface="+mn-ea"/>
          <a:cs typeface="+mn-cs"/>
        </a:defRPr>
      </a:lvl7pPr>
      <a:lvl8pPr marL="7871904" algn="l" defTabSz="1124561" rtl="0" eaLnBrk="1" latinLnBrk="0" hangingPunct="1">
        <a:defRPr sz="4400" kern="1200">
          <a:solidFill>
            <a:schemeClr val="tx1"/>
          </a:solidFill>
          <a:latin typeface="+mn-lt"/>
          <a:ea typeface="+mn-ea"/>
          <a:cs typeface="+mn-cs"/>
        </a:defRPr>
      </a:lvl8pPr>
      <a:lvl9pPr marL="8996458" algn="l" defTabSz="1124561" rtl="0" eaLnBrk="1" latinLnBrk="0" hangingPunct="1">
        <a:defRPr sz="4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ext Placeholder 3"/>
          <p:cNvSpPr>
            <a:spLocks noGrp="1"/>
          </p:cNvSpPr>
          <p:nvPr>
            <p:ph type="body" sz="quarter" idx="10"/>
          </p:nvPr>
        </p:nvSpPr>
        <p:spPr>
          <a:xfrm>
            <a:off x="0" y="6986588"/>
            <a:ext cx="23409275" cy="1419225"/>
          </a:xfrm>
        </p:spPr>
        <p:txBody>
          <a:bodyPr/>
          <a:lstStyle/>
          <a:p>
            <a:r>
              <a:rPr lang="en-US" altLang="en-US" sz="8800" dirty="0">
                <a:latin typeface="Arial" charset="0"/>
                <a:ea typeface="ＭＳ Ｐゴシック" charset="-128"/>
              </a:rPr>
              <a:t>Business Requirements</a:t>
            </a:r>
          </a:p>
        </p:txBody>
      </p:sp>
      <p:sp>
        <p:nvSpPr>
          <p:cNvPr id="4" name="TextBox 9"/>
          <p:cNvSpPr txBox="1">
            <a:spLocks noChangeArrowheads="1"/>
          </p:cNvSpPr>
          <p:nvPr/>
        </p:nvSpPr>
        <p:spPr bwMode="auto">
          <a:xfrm>
            <a:off x="0" y="9097963"/>
            <a:ext cx="23409275" cy="1259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7100" dirty="0">
                <a:solidFill>
                  <a:srgbClr val="4F4F4F"/>
                </a:solidFill>
                <a:cs typeface="Arial" charset="0"/>
              </a:rPr>
              <a:t>Business Intelligence &amp; Analytics</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A762D-A77A-B24A-B141-012F2D78AC1D}"/>
              </a:ext>
            </a:extLst>
          </p:cNvPr>
          <p:cNvSpPr>
            <a:spLocks noGrp="1"/>
          </p:cNvSpPr>
          <p:nvPr>
            <p:ph type="title"/>
          </p:nvPr>
        </p:nvSpPr>
        <p:spPr/>
        <p:txBody>
          <a:bodyPr/>
          <a:lstStyle/>
          <a:p>
            <a:endParaRPr lang="en-US"/>
          </a:p>
        </p:txBody>
      </p:sp>
      <p:sp>
        <p:nvSpPr>
          <p:cNvPr id="3" name="TextBox 2">
            <a:extLst>
              <a:ext uri="{FF2B5EF4-FFF2-40B4-BE49-F238E27FC236}">
                <a16:creationId xmlns:a16="http://schemas.microsoft.com/office/drawing/2014/main" id="{DB2A2617-7D3B-9844-BA80-B92EC9F7E469}"/>
              </a:ext>
            </a:extLst>
          </p:cNvPr>
          <p:cNvSpPr txBox="1"/>
          <p:nvPr/>
        </p:nvSpPr>
        <p:spPr>
          <a:xfrm>
            <a:off x="5151438" y="5135562"/>
            <a:ext cx="13106400" cy="3170099"/>
          </a:xfrm>
          <a:prstGeom prst="rect">
            <a:avLst/>
          </a:prstGeom>
          <a:noFill/>
        </p:spPr>
        <p:txBody>
          <a:bodyPr wrap="square" rtlCol="0">
            <a:spAutoFit/>
          </a:bodyPr>
          <a:lstStyle/>
          <a:p>
            <a:r>
              <a:rPr lang="en-US" sz="4000" dirty="0"/>
              <a:t>Business requirements describe the characteristics of a proposed system from the viewpoint of the system's end user.</a:t>
            </a:r>
          </a:p>
          <a:p>
            <a:endParaRPr lang="en-US" sz="4000" dirty="0"/>
          </a:p>
          <a:p>
            <a:r>
              <a:rPr lang="en-US" sz="4000" dirty="0"/>
              <a:t>-Wikipedia</a:t>
            </a:r>
          </a:p>
        </p:txBody>
      </p:sp>
    </p:spTree>
    <p:extLst>
      <p:ext uri="{BB962C8B-B14F-4D97-AF65-F5344CB8AC3E}">
        <p14:creationId xmlns:p14="http://schemas.microsoft.com/office/powerpoint/2010/main" val="326297727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9294A-CE50-EA4C-A7C6-CF64A156E314}"/>
              </a:ext>
            </a:extLst>
          </p:cNvPr>
          <p:cNvSpPr>
            <a:spLocks noGrp="1"/>
          </p:cNvSpPr>
          <p:nvPr>
            <p:ph type="title"/>
          </p:nvPr>
        </p:nvSpPr>
        <p:spPr/>
        <p:txBody>
          <a:bodyPr/>
          <a:lstStyle/>
          <a:p>
            <a:endParaRPr lang="en-US"/>
          </a:p>
        </p:txBody>
      </p:sp>
      <p:sp>
        <p:nvSpPr>
          <p:cNvPr id="3" name="TextBox 2">
            <a:extLst>
              <a:ext uri="{FF2B5EF4-FFF2-40B4-BE49-F238E27FC236}">
                <a16:creationId xmlns:a16="http://schemas.microsoft.com/office/drawing/2014/main" id="{7F627589-0DED-9F45-87EE-CD83491163F4}"/>
              </a:ext>
            </a:extLst>
          </p:cNvPr>
          <p:cNvSpPr txBox="1"/>
          <p:nvPr/>
        </p:nvSpPr>
        <p:spPr>
          <a:xfrm>
            <a:off x="5151438" y="5135562"/>
            <a:ext cx="13106400" cy="3785652"/>
          </a:xfrm>
          <a:prstGeom prst="rect">
            <a:avLst/>
          </a:prstGeom>
          <a:noFill/>
        </p:spPr>
        <p:txBody>
          <a:bodyPr wrap="square" rtlCol="0">
            <a:spAutoFit/>
          </a:bodyPr>
          <a:lstStyle/>
          <a:p>
            <a:r>
              <a:rPr lang="en-US" sz="4000" dirty="0"/>
              <a:t>The analyst must be able to understand and translate the business user's thoughts and needs into something that can be answered through analyst or data manager or report developer competencies.</a:t>
            </a:r>
          </a:p>
          <a:p>
            <a:endParaRPr lang="en-US" sz="4000" dirty="0"/>
          </a:p>
          <a:p>
            <a:r>
              <a:rPr lang="en-US" sz="4000" dirty="0"/>
              <a:t>-Our Text</a:t>
            </a:r>
          </a:p>
        </p:txBody>
      </p:sp>
    </p:spTree>
    <p:extLst>
      <p:ext uri="{BB962C8B-B14F-4D97-AF65-F5344CB8AC3E}">
        <p14:creationId xmlns:p14="http://schemas.microsoft.com/office/powerpoint/2010/main" val="1145876146"/>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9294A-CE50-EA4C-A7C6-CF64A156E314}"/>
              </a:ext>
            </a:extLst>
          </p:cNvPr>
          <p:cNvSpPr>
            <a:spLocks noGrp="1"/>
          </p:cNvSpPr>
          <p:nvPr>
            <p:ph type="title"/>
          </p:nvPr>
        </p:nvSpPr>
        <p:spPr/>
        <p:txBody>
          <a:bodyPr/>
          <a:lstStyle/>
          <a:p>
            <a:endParaRPr lang="en-US"/>
          </a:p>
        </p:txBody>
      </p:sp>
      <p:sp>
        <p:nvSpPr>
          <p:cNvPr id="3" name="TextBox 2">
            <a:extLst>
              <a:ext uri="{FF2B5EF4-FFF2-40B4-BE49-F238E27FC236}">
                <a16:creationId xmlns:a16="http://schemas.microsoft.com/office/drawing/2014/main" id="{7F627589-0DED-9F45-87EE-CD83491163F4}"/>
              </a:ext>
            </a:extLst>
          </p:cNvPr>
          <p:cNvSpPr txBox="1"/>
          <p:nvPr/>
        </p:nvSpPr>
        <p:spPr>
          <a:xfrm>
            <a:off x="5151438" y="5135562"/>
            <a:ext cx="13106400" cy="3785652"/>
          </a:xfrm>
          <a:prstGeom prst="rect">
            <a:avLst/>
          </a:prstGeom>
          <a:noFill/>
        </p:spPr>
        <p:txBody>
          <a:bodyPr wrap="square" rtlCol="0">
            <a:spAutoFit/>
          </a:bodyPr>
          <a:lstStyle/>
          <a:p>
            <a:r>
              <a:rPr lang="en-US" sz="4000" dirty="0"/>
              <a:t>The analyst must be able to understand and translate the business user's thoughts and needs into something that can be answered through analyst or data manager or report developer competencies.</a:t>
            </a:r>
          </a:p>
          <a:p>
            <a:endParaRPr lang="en-US" sz="4000" dirty="0"/>
          </a:p>
          <a:p>
            <a:r>
              <a:rPr lang="en-US" sz="4000" dirty="0"/>
              <a:t>-Our Text</a:t>
            </a:r>
          </a:p>
        </p:txBody>
      </p:sp>
      <p:pic>
        <p:nvPicPr>
          <p:cNvPr id="4" name="Picture 3">
            <a:extLst>
              <a:ext uri="{FF2B5EF4-FFF2-40B4-BE49-F238E27FC236}">
                <a16:creationId xmlns:a16="http://schemas.microsoft.com/office/drawing/2014/main" id="{898C6984-7BC2-8C4C-9368-44283EE11A32}"/>
              </a:ext>
            </a:extLst>
          </p:cNvPr>
          <p:cNvPicPr>
            <a:picLocks noChangeAspect="1"/>
          </p:cNvPicPr>
          <p:nvPr/>
        </p:nvPicPr>
        <p:blipFill>
          <a:blip r:embed="rId3"/>
          <a:stretch>
            <a:fillRect/>
          </a:stretch>
        </p:blipFill>
        <p:spPr>
          <a:xfrm>
            <a:off x="14747699" y="7802562"/>
            <a:ext cx="7020278" cy="3790950"/>
          </a:xfrm>
          <a:prstGeom prst="rect">
            <a:avLst/>
          </a:prstGeom>
        </p:spPr>
      </p:pic>
    </p:spTree>
    <p:extLst>
      <p:ext uri="{BB962C8B-B14F-4D97-AF65-F5344CB8AC3E}">
        <p14:creationId xmlns:p14="http://schemas.microsoft.com/office/powerpoint/2010/main" val="24807354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3C8B1A-D041-FF47-82FE-5DBE1C2E5675}"/>
              </a:ext>
            </a:extLst>
          </p:cNvPr>
          <p:cNvSpPr>
            <a:spLocks noGrp="1"/>
          </p:cNvSpPr>
          <p:nvPr>
            <p:ph type="title"/>
          </p:nvPr>
        </p:nvSpPr>
        <p:spPr/>
        <p:txBody>
          <a:bodyPr/>
          <a:lstStyle/>
          <a:p>
            <a:r>
              <a:rPr lang="en-US" dirty="0"/>
              <a:t>Definition of the problem</a:t>
            </a:r>
          </a:p>
        </p:txBody>
      </p:sp>
      <p:sp>
        <p:nvSpPr>
          <p:cNvPr id="4" name="Content Placeholder 3">
            <a:extLst>
              <a:ext uri="{FF2B5EF4-FFF2-40B4-BE49-F238E27FC236}">
                <a16:creationId xmlns:a16="http://schemas.microsoft.com/office/drawing/2014/main" id="{0A983399-8A3A-884D-A241-7C221BAF8A4E}"/>
              </a:ext>
            </a:extLst>
          </p:cNvPr>
          <p:cNvSpPr>
            <a:spLocks noGrp="1"/>
          </p:cNvSpPr>
          <p:nvPr>
            <p:ph idx="4294967295"/>
          </p:nvPr>
        </p:nvSpPr>
        <p:spPr/>
        <p:txBody>
          <a:bodyPr/>
          <a:lstStyle/>
          <a:p>
            <a:r>
              <a:rPr lang="en-US" dirty="0"/>
              <a:t>Need to place the specific task in a broader context</a:t>
            </a:r>
          </a:p>
          <a:p>
            <a:r>
              <a:rPr lang="en-US" dirty="0"/>
              <a:t>Relate to other tasks</a:t>
            </a:r>
          </a:p>
          <a:p>
            <a:r>
              <a:rPr lang="en-US" dirty="0"/>
              <a:t>Need to know how value will be added to a specific business process</a:t>
            </a:r>
          </a:p>
          <a:p>
            <a:r>
              <a:rPr lang="en-US" dirty="0"/>
              <a:t>OR the person making the request must relate task to a strategic initiative</a:t>
            </a:r>
          </a:p>
          <a:p>
            <a:r>
              <a:rPr lang="en-US" i="1" dirty="0"/>
              <a:t>“The analyst must be extremely careful in taking on the task”</a:t>
            </a:r>
          </a:p>
        </p:txBody>
      </p:sp>
    </p:spTree>
    <p:extLst>
      <p:ext uri="{BB962C8B-B14F-4D97-AF65-F5344CB8AC3E}">
        <p14:creationId xmlns:p14="http://schemas.microsoft.com/office/powerpoint/2010/main" val="2783918189"/>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6ECDB-9B8F-9842-80A0-3A119A3ACD78}"/>
              </a:ext>
            </a:extLst>
          </p:cNvPr>
          <p:cNvSpPr>
            <a:spLocks noGrp="1"/>
          </p:cNvSpPr>
          <p:nvPr>
            <p:ph type="title"/>
          </p:nvPr>
        </p:nvSpPr>
        <p:spPr/>
        <p:txBody>
          <a:bodyPr/>
          <a:lstStyle/>
          <a:p>
            <a:r>
              <a:rPr lang="en-US" dirty="0"/>
              <a:t>Definition of delivery</a:t>
            </a:r>
          </a:p>
        </p:txBody>
      </p:sp>
      <p:sp>
        <p:nvSpPr>
          <p:cNvPr id="3" name="Content Placeholder 2">
            <a:extLst>
              <a:ext uri="{FF2B5EF4-FFF2-40B4-BE49-F238E27FC236}">
                <a16:creationId xmlns:a16="http://schemas.microsoft.com/office/drawing/2014/main" id="{BC52E966-DFE2-8C44-A185-CE9AE2899F3E}"/>
              </a:ext>
            </a:extLst>
          </p:cNvPr>
          <p:cNvSpPr>
            <a:spLocks noGrp="1"/>
          </p:cNvSpPr>
          <p:nvPr>
            <p:ph idx="4294967295"/>
          </p:nvPr>
        </p:nvSpPr>
        <p:spPr/>
        <p:txBody>
          <a:bodyPr/>
          <a:lstStyle/>
          <a:p>
            <a:r>
              <a:rPr lang="en-US" dirty="0"/>
              <a:t>Specify in which media the analysis must be delivered (report, dashboard, operational data)</a:t>
            </a:r>
          </a:p>
          <a:p>
            <a:r>
              <a:rPr lang="en-US" dirty="0"/>
              <a:t>How and when the delivery will take place</a:t>
            </a:r>
          </a:p>
          <a:p>
            <a:r>
              <a:rPr lang="en-US" dirty="0"/>
              <a:t>Need to have clear agreement on roles and responsibilities after the delivery</a:t>
            </a:r>
          </a:p>
          <a:p>
            <a:r>
              <a:rPr lang="en-US" dirty="0"/>
              <a:t>Who is notified of errors or breakdowns</a:t>
            </a:r>
          </a:p>
          <a:p>
            <a:r>
              <a:rPr lang="en-US" dirty="0"/>
              <a:t>Everyone needs to understand that errors will happen and to plan for them</a:t>
            </a:r>
          </a:p>
        </p:txBody>
      </p:sp>
    </p:spTree>
    <p:extLst>
      <p:ext uri="{BB962C8B-B14F-4D97-AF65-F5344CB8AC3E}">
        <p14:creationId xmlns:p14="http://schemas.microsoft.com/office/powerpoint/2010/main" val="173806641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C6ABD-E8B9-7A40-999D-A593EBB6DC0D}"/>
              </a:ext>
            </a:extLst>
          </p:cNvPr>
          <p:cNvSpPr>
            <a:spLocks noGrp="1"/>
          </p:cNvSpPr>
          <p:nvPr>
            <p:ph type="title"/>
          </p:nvPr>
        </p:nvSpPr>
        <p:spPr/>
        <p:txBody>
          <a:bodyPr/>
          <a:lstStyle/>
          <a:p>
            <a:r>
              <a:rPr lang="en-US" dirty="0"/>
              <a:t>Definition of content</a:t>
            </a:r>
          </a:p>
        </p:txBody>
      </p:sp>
      <p:sp>
        <p:nvSpPr>
          <p:cNvPr id="3" name="Content Placeholder 2">
            <a:extLst>
              <a:ext uri="{FF2B5EF4-FFF2-40B4-BE49-F238E27FC236}">
                <a16:creationId xmlns:a16="http://schemas.microsoft.com/office/drawing/2014/main" id="{A82E7571-6044-C64A-90CE-18916CDF7CB6}"/>
              </a:ext>
            </a:extLst>
          </p:cNvPr>
          <p:cNvSpPr>
            <a:spLocks noGrp="1"/>
          </p:cNvSpPr>
          <p:nvPr>
            <p:ph idx="4294967295"/>
          </p:nvPr>
        </p:nvSpPr>
        <p:spPr/>
        <p:txBody>
          <a:bodyPr/>
          <a:lstStyle/>
          <a:p>
            <a:r>
              <a:rPr lang="en-US" dirty="0"/>
              <a:t>Content = information provided</a:t>
            </a:r>
          </a:p>
          <a:p>
            <a:r>
              <a:rPr lang="en-US" dirty="0"/>
              <a:t>Often the deliverable will be new for the various users</a:t>
            </a:r>
          </a:p>
          <a:p>
            <a:r>
              <a:rPr lang="en-US" dirty="0"/>
              <a:t>Plan to train new users on functionality and interpretation of results</a:t>
            </a:r>
          </a:p>
          <a:p>
            <a:r>
              <a:rPr lang="en-US" dirty="0"/>
              <a:t>Help users understand where the content may be unclear or imprecise </a:t>
            </a:r>
          </a:p>
        </p:txBody>
      </p:sp>
    </p:spTree>
    <p:extLst>
      <p:ext uri="{BB962C8B-B14F-4D97-AF65-F5344CB8AC3E}">
        <p14:creationId xmlns:p14="http://schemas.microsoft.com/office/powerpoint/2010/main" val="2419121452"/>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95A067-CF7D-0F42-B0A8-579A496591C6}"/>
              </a:ext>
            </a:extLst>
          </p:cNvPr>
          <p:cNvPicPr>
            <a:picLocks noChangeAspect="1"/>
          </p:cNvPicPr>
          <p:nvPr/>
        </p:nvPicPr>
        <p:blipFill>
          <a:blip r:embed="rId3"/>
          <a:stretch>
            <a:fillRect/>
          </a:stretch>
        </p:blipFill>
        <p:spPr>
          <a:xfrm>
            <a:off x="-30163" y="0"/>
            <a:ext cx="23439438" cy="15440264"/>
          </a:xfrm>
          <a:prstGeom prst="rect">
            <a:avLst/>
          </a:prstGeom>
        </p:spPr>
      </p:pic>
      <p:sp>
        <p:nvSpPr>
          <p:cNvPr id="5" name="Rounded Rectangle 4">
            <a:extLst>
              <a:ext uri="{FF2B5EF4-FFF2-40B4-BE49-F238E27FC236}">
                <a16:creationId xmlns:a16="http://schemas.microsoft.com/office/drawing/2014/main" id="{01D3AE89-EB2D-8547-AFDE-F7B7EF3E2D62}"/>
              </a:ext>
            </a:extLst>
          </p:cNvPr>
          <p:cNvSpPr/>
          <p:nvPr/>
        </p:nvSpPr>
        <p:spPr>
          <a:xfrm>
            <a:off x="13000037" y="2773362"/>
            <a:ext cx="8915400" cy="7105782"/>
          </a:xfrm>
          <a:prstGeom prst="roundRect">
            <a:avLst>
              <a:gd name="adj" fmla="val 3393"/>
            </a:avLst>
          </a:prstGeom>
          <a:solidFill>
            <a:srgbClr val="FCF7F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spcBef>
                <a:spcPts val="600"/>
              </a:spcBef>
              <a:spcAft>
                <a:spcPts val="1200"/>
              </a:spcAft>
            </a:pPr>
            <a:r>
              <a:rPr lang="en-US" sz="4000" dirty="0">
                <a:solidFill>
                  <a:schemeClr val="tx1">
                    <a:lumMod val="85000"/>
                    <a:lumOff val="15000"/>
                  </a:schemeClr>
                </a:solidFill>
              </a:rPr>
              <a:t>Definition of the Overall Problem</a:t>
            </a:r>
          </a:p>
          <a:p>
            <a:pPr>
              <a:spcBef>
                <a:spcPts val="600"/>
              </a:spcBef>
              <a:spcAft>
                <a:spcPts val="1200"/>
              </a:spcAft>
            </a:pPr>
            <a:r>
              <a:rPr lang="en-US" sz="4000" dirty="0">
                <a:solidFill>
                  <a:schemeClr val="tx1">
                    <a:lumMod val="85000"/>
                    <a:lumOff val="15000"/>
                  </a:schemeClr>
                </a:solidFill>
              </a:rPr>
              <a:t>Definition of Delivery</a:t>
            </a:r>
          </a:p>
          <a:p>
            <a:pPr>
              <a:spcBef>
                <a:spcPts val="600"/>
              </a:spcBef>
              <a:spcAft>
                <a:spcPts val="1200"/>
              </a:spcAft>
            </a:pPr>
            <a:r>
              <a:rPr lang="en-US" sz="4000" dirty="0">
                <a:solidFill>
                  <a:schemeClr val="tx1">
                    <a:lumMod val="85000"/>
                    <a:lumOff val="15000"/>
                  </a:schemeClr>
                </a:solidFill>
              </a:rPr>
              <a:t>Definition of Content</a:t>
            </a:r>
          </a:p>
          <a:p>
            <a:pPr>
              <a:spcBef>
                <a:spcPts val="600"/>
              </a:spcBef>
              <a:spcAft>
                <a:spcPts val="1200"/>
              </a:spcAft>
            </a:pPr>
            <a:endParaRPr lang="en-US" sz="4000" dirty="0">
              <a:solidFill>
                <a:schemeClr val="tx1">
                  <a:lumMod val="85000"/>
                  <a:lumOff val="15000"/>
                </a:schemeClr>
              </a:solidFill>
            </a:endParaRPr>
          </a:p>
          <a:p>
            <a:pPr>
              <a:spcBef>
                <a:spcPts val="600"/>
              </a:spcBef>
              <a:spcAft>
                <a:spcPts val="1200"/>
              </a:spcAft>
            </a:pPr>
            <a:r>
              <a:rPr lang="en-US" sz="4000" dirty="0">
                <a:solidFill>
                  <a:schemeClr val="tx1">
                    <a:lumMod val="85000"/>
                    <a:lumOff val="15000"/>
                  </a:schemeClr>
                </a:solidFill>
              </a:rPr>
              <a:t>Plan for breakage, plan for a lack </a:t>
            </a:r>
            <a:r>
              <a:rPr lang="en-US" sz="4000">
                <a:solidFill>
                  <a:schemeClr val="tx1">
                    <a:lumMod val="85000"/>
                    <a:lumOff val="15000"/>
                  </a:schemeClr>
                </a:solidFill>
              </a:rPr>
              <a:t>of precision</a:t>
            </a:r>
            <a:endParaRPr lang="en-US" sz="4000" dirty="0">
              <a:solidFill>
                <a:schemeClr val="tx1">
                  <a:lumMod val="85000"/>
                  <a:lumOff val="15000"/>
                </a:schemeClr>
              </a:solidFill>
            </a:endParaRPr>
          </a:p>
        </p:txBody>
      </p:sp>
    </p:spTree>
    <p:extLst>
      <p:ext uri="{BB962C8B-B14F-4D97-AF65-F5344CB8AC3E}">
        <p14:creationId xmlns:p14="http://schemas.microsoft.com/office/powerpoint/2010/main" val="2667180930"/>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3" descr="DESB.ps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900488"/>
            <a:ext cx="1755775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631972"/>
      </p:ext>
    </p:extLst>
  </p:cSld>
  <p:clrMapOvr>
    <a:masterClrMapping/>
  </p:clrMapOvr>
  <p:transition/>
</p:sld>
</file>

<file path=ppt/theme/theme1.xml><?xml version="1.0" encoding="utf-8"?>
<a:theme xmlns:a="http://schemas.openxmlformats.org/drawingml/2006/main" name="Online Programs Template Whit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Michael Lewis Online PPT Template.potm</Template>
  <TotalTime>14591</TotalTime>
  <Words>376</Words>
  <Application>Microsoft Macintosh PowerPoint</Application>
  <PresentationFormat>Custom</PresentationFormat>
  <Paragraphs>39</Paragraphs>
  <Slides>9</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ＭＳ Ｐゴシック</vt:lpstr>
      <vt:lpstr>Arial</vt:lpstr>
      <vt:lpstr>Calibri</vt:lpstr>
      <vt:lpstr>Online Programs Template White[1]</vt:lpstr>
      <vt:lpstr>PowerPoint Presentation</vt:lpstr>
      <vt:lpstr>PowerPoint Presentation</vt:lpstr>
      <vt:lpstr>PowerPoint Presentation</vt:lpstr>
      <vt:lpstr>PowerPoint Presentation</vt:lpstr>
      <vt:lpstr>Definition of the problem</vt:lpstr>
      <vt:lpstr>Definition of delivery</vt:lpstr>
      <vt:lpstr>Definition of content</vt:lpstr>
      <vt:lpstr>PowerPoint Presentation</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Strategy Analysis</dc:title>
  <dc:creator>jeff</dc:creator>
  <cp:lastModifiedBy>Jeremy Morris</cp:lastModifiedBy>
  <cp:revision>411</cp:revision>
  <dcterms:created xsi:type="dcterms:W3CDTF">2007-05-02T01:14:38Z</dcterms:created>
  <dcterms:modified xsi:type="dcterms:W3CDTF">2019-07-19T01:42:10Z</dcterms:modified>
</cp:coreProperties>
</file>

<file path=docProps/thumbnail.jpeg>
</file>